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77" r:id="rId3"/>
    <p:sldId id="261" r:id="rId4"/>
    <p:sldId id="258" r:id="rId5"/>
    <p:sldId id="280" r:id="rId6"/>
    <p:sldId id="279" r:id="rId7"/>
    <p:sldId id="281" r:id="rId8"/>
    <p:sldId id="282" r:id="rId9"/>
    <p:sldId id="283" r:id="rId10"/>
    <p:sldId id="259" r:id="rId11"/>
    <p:sldId id="260" r:id="rId12"/>
    <p:sldId id="269" r:id="rId13"/>
  </p:sldIdLst>
  <p:sldSz cx="12192000" cy="6858000"/>
  <p:notesSz cx="6858000" cy="9144000"/>
  <p:embeddedFontLst>
    <p:embeddedFont>
      <p:font typeface="Avenir" panose="02000503020000020003" pitchFamily="2" charset="0"/>
      <p:regular r:id="rId15"/>
      <p:italic r:id="rId16"/>
    </p:embeddedFont>
    <p:embeddedFont>
      <p:font typeface="Avenir Black" panose="02000503020000020003" pitchFamily="2" charset="0"/>
      <p:bold r:id="rId17"/>
      <p:italic r:id="rId18"/>
      <p:boldItalic r:id="rId19"/>
    </p:embeddedFont>
    <p:embeddedFont>
      <p:font typeface="Avenir Heavy" panose="02000503020000020003" pitchFamily="2" charset="0"/>
      <p:bold r:id="rId20"/>
      <p:italic r:id="rId21"/>
      <p:boldItalic r:id="rId22"/>
    </p:embeddedFont>
    <p:embeddedFont>
      <p:font typeface="Crimson Pro ExtraBold" pitchFamily="2" charset="77"/>
      <p:bold r:id="rId23"/>
      <p:italic r:id="rId24"/>
      <p:boldItalic r:id="rId25"/>
    </p:embeddedFont>
    <p:embeddedFont>
      <p:font typeface="Crimson Pro Medium" pitchFamily="2" charset="77"/>
      <p:regular r:id="rId26"/>
      <p:italic r:id="rId27"/>
    </p:embeddedFont>
    <p:embeddedFont>
      <p:font typeface="Crimson Pro SemiBold" pitchFamily="2" charset="77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CFCE"/>
    <a:srgbClr val="ECECF0"/>
    <a:srgbClr val="FF5001"/>
    <a:srgbClr val="4A5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/>
    <p:restoredTop sz="94658"/>
  </p:normalViewPr>
  <p:slideViewPr>
    <p:cSldViewPr snapToGrid="0">
      <p:cViewPr varScale="1">
        <p:scale>
          <a:sx n="120" d="100"/>
          <a:sy n="120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F10D8-F54D-104F-9C1D-3C6F5EF4C8E3}" type="datetimeFigureOut">
              <a:rPr lang="en-US" smtClean="0"/>
              <a:t>8/16/24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43D3F-9A42-6E46-904B-79F505BE2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8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2B7D-D368-D86E-CE56-31ECDE978C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62281-136B-BAF0-F928-0A750BCCA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AA539-2A54-FA73-8C92-C7ED9B68D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6B25D-916B-E7E1-8849-D91034390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D49C0-EA73-5E88-C507-49780E03E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40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CCF38-44C6-BA23-28F4-E181FD06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2CE87-41CB-0C48-E0C0-331C6C982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C6486-C7FD-E263-358D-E9C1EB817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D2476-F186-B8B1-1126-56FA4B3E9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48CCB-D6F3-A08D-77F8-4A5527091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8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B6E40-3EDE-4569-BFD8-035AB706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028B3-E398-F479-B0E0-654123723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0AAB2-376D-3BC1-CEBE-82714CBB9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FF89A-DC0F-31B4-839F-D23AE2D3C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46A01-50DA-9DAD-0778-4A2336F0F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63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D0FD8-8204-279E-09E6-E15F6A913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C65BD-94C5-2A5B-4B3B-77CED0463A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EC385-E11C-1564-6062-38BD396F6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1D62C5-8CEB-61A6-9595-85E3FB51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37DFF-4E4B-40D7-0717-C001A3AA0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4D8557-7C62-EEBE-07C0-4B6846F85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2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ABB4E-A703-24C2-C8DD-2DB4BAD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EDA49-DC37-3D44-9516-A12C5EB57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E25A9B-5C94-D9FE-1632-625432C3F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EF7FB2-A6A1-1DD2-277E-50274D2F14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6E2CEA-75C8-339C-0B3C-1301F8CF3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091137-B7D9-C764-E619-8C6891DD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F1627D-D004-22D7-2B23-B887B8FDC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DEEE-0AFB-567A-BF84-E9E1782D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80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DCD43-576E-A1C2-3FE8-28F2E28C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9D822E-BBCC-B2A8-A4EF-8E2C7D863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8FCC3-7A14-4E19-CEA8-E7AC3B1D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5BD88-7871-4FDE-EC68-01DAF34F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94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A96B5B-439B-544F-9E9D-69EFB7B2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8334C-8AAA-C715-0A31-6D62329B8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17B67-2583-7CCC-D127-4D6207B9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75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5F743-6F86-F40B-AEF9-80446233C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B3BF9-78B4-7A9C-D765-5CFF8EDAE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D8F57-7AA9-7733-CC8A-45AC426FF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A59B8-BED4-FE30-4C8F-0E452C98F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E468D-D70E-1248-0C00-6EDA1901D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CDC16-D3BC-6270-1A15-3378FF2CC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1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E8069-CF13-3B85-B557-AB7319E9C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1ED02E-3C8E-108F-C599-948307295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C8A0A-45DE-7E1F-FF29-553C2B0A9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24DD1-D7E2-5E96-F38C-23EB172F5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8CF5B1-9275-B6AF-DDC8-A672C7F8F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1155A-2269-4347-DECA-87884CD4E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1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3688-E666-16AF-E008-3BA4C2D05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2F436-1B24-D174-FE9E-8449CC005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7E7BC-68B8-224B-581D-B76D68A1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8D0D8-EF33-EBF2-2881-D810AD8C3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E02AD-E9FA-2505-6988-2D72266B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4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A4CA4-45D3-86CF-2442-BA48E2D4A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99F66-C7BC-9A22-2E88-DA47A9896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E494F-6629-61DE-8B3D-9517BC23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2148C-CEE3-CD6D-B14A-FA404EA5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C214F-5C56-4A81-1491-11ED5B926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09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65DB6-DF8F-C4BB-6799-9953D7338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98835-6FA5-30B2-1B69-B9C5A3C2B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C9CED-C92B-53B8-15A6-EC2F7BE18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60222-A505-D64F-9B06-D3081A8E19DF}" type="datetimeFigureOut">
              <a:rPr lang="en-US" smtClean="0"/>
              <a:t>8/16/24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B667A-AE71-D0E1-7CE3-B199DDC480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037BA-9537-D5A1-5AD4-518A70A11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D18E1-D3F4-E647-B5EB-0C623B03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2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ARlqUN1DISc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S-yX4LoL8G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HFKeulioOQ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p/CtrqEHRMojq/?utm_source=ig_web_copy_link&amp;igsh=MzRlODBiNWFlZA%3D%3D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hyperlink" Target="https://www.instagram.com/reel/Ctb-FuKv10q/?utm_source=ig_web_copy_link&amp;igsh=MzRlODBiNWFlZA%3D%3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reel/CuPkZcjobL0/?utm_source=ig_web_copy_link&amp;igsh=MzRlODBiNWFlZA%3D%3D" TargetMode="External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openxmlformats.org/officeDocument/2006/relationships/hyperlink" Target="https://www.linkedin.com/posts/nashchamber_why-nearly-2000-middle-tennessee-businesses-activity-7054912146437992448-Yc3v?utm_source=share&amp;utm_medium=member_desktop" TargetMode="External"/><Relationship Id="rId4" Type="http://schemas.openxmlformats.org/officeDocument/2006/relationships/hyperlink" Target="https://www.instagram.com/reel/CqBVhLMra4h/?utm_source=ig_web_copy_link&amp;igsh=MzRlODBiNWFlZA%3D%3D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t.e2ma.net/webview/was0kj/b5080313ac11a9cbd0e59f5454d53a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t.e2ma.net/webview/snrdbj/eda2ad980272b91b9573fc0586b87e3d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www.youtube.com/watch?v=htLT0qg_FH0" TargetMode="External"/><Relationship Id="rId7" Type="http://schemas.openxmlformats.org/officeDocument/2006/relationships/hyperlink" Target="https://www.youtube.com/watch?v=si-j36hvF8s" TargetMode="External"/><Relationship Id="rId2" Type="http://schemas.openxmlformats.org/officeDocument/2006/relationships/hyperlink" Target="https://www.youtube.com/watch?v=FROWnZP1hbM&amp;list=PLmD4RxShJZ_U1LmnHAZ3kUw5dBBr0C0A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www.youtube.com/watch?v=XVZhRHOx9_Q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field&#10;&#10;Description automatically generated">
            <a:extLst>
              <a:ext uri="{FF2B5EF4-FFF2-40B4-BE49-F238E27FC236}">
                <a16:creationId xmlns:a16="http://schemas.microsoft.com/office/drawing/2014/main" id="{89B71DE1-F9B5-54F7-E4F2-98915DEC99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37" t="13918" r="3330" b="29772"/>
          <a:stretch/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0A77BB-8846-CCB8-E8AF-98C0D14E4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964" y="729252"/>
            <a:ext cx="1865376" cy="8478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6992B0-6B23-85CA-992A-CD5FD25796C4}"/>
              </a:ext>
            </a:extLst>
          </p:cNvPr>
          <p:cNvSpPr txBox="1"/>
          <p:nvPr/>
        </p:nvSpPr>
        <p:spPr>
          <a:xfrm>
            <a:off x="5801340" y="2341389"/>
            <a:ext cx="55002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rimson Pro ExtraBold" pitchFamily="2" charset="0"/>
              </a:rPr>
              <a:t>The Chamber Effect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A7803F-5C47-F4A6-3C7D-1906ABE4F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685" y="2488883"/>
            <a:ext cx="899655" cy="5847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2DFA5D-C4DF-0308-972F-B6B336C94960}"/>
              </a:ext>
            </a:extLst>
          </p:cNvPr>
          <p:cNvSpPr txBox="1"/>
          <p:nvPr/>
        </p:nvSpPr>
        <p:spPr>
          <a:xfrm>
            <a:off x="4869552" y="1838759"/>
            <a:ext cx="675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Avenir" panose="02000503020000020003" pitchFamily="2" charset="0"/>
              </a:rPr>
              <a:t>MEMBERSHIP CAMPAIGN </a:t>
            </a:r>
            <a:endParaRPr lang="en-US" sz="3200" b="1" dirty="0">
              <a:solidFill>
                <a:schemeClr val="accent1"/>
              </a:solidFill>
              <a:latin typeface="Avenir Black" panose="0200050302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2FC9CC-2178-81A3-445D-341ECC0C0DA1}"/>
              </a:ext>
            </a:extLst>
          </p:cNvPr>
          <p:cNvSpPr txBox="1"/>
          <p:nvPr/>
        </p:nvSpPr>
        <p:spPr>
          <a:xfrm>
            <a:off x="6071696" y="3232376"/>
            <a:ext cx="4349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bg1"/>
                </a:solidFill>
                <a:latin typeface="Crimson Pro SemiBold" pitchFamily="2" charset="77"/>
              </a:rPr>
              <a:t>March – May 2023</a:t>
            </a:r>
          </a:p>
        </p:txBody>
      </p:sp>
    </p:spTree>
    <p:extLst>
      <p:ext uri="{BB962C8B-B14F-4D97-AF65-F5344CB8AC3E}">
        <p14:creationId xmlns:p14="http://schemas.microsoft.com/office/powerpoint/2010/main" val="3484954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F6B450-0DD1-B87B-179A-F2ADE3D23CAB}"/>
              </a:ext>
            </a:extLst>
          </p:cNvPr>
          <p:cNvSpPr txBox="1"/>
          <p:nvPr/>
        </p:nvSpPr>
        <p:spPr>
          <a:xfrm>
            <a:off x="6547103" y="2272319"/>
            <a:ext cx="4592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EDA"/>
                </a:solidFill>
                <a:latin typeface="Avenir Black" panose="02000503020000020003" pitchFamily="2" charset="0"/>
              </a:rPr>
              <a:t>CHANNELS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140E36-F417-541D-B39D-2718F12138FF}"/>
              </a:ext>
            </a:extLst>
          </p:cNvPr>
          <p:cNvSpPr txBox="1"/>
          <p:nvPr/>
        </p:nvSpPr>
        <p:spPr>
          <a:xfrm>
            <a:off x="6669027" y="2901354"/>
            <a:ext cx="37673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rimson Pro Medium" pitchFamily="2" charset="77"/>
              </a:rPr>
              <a:t>Advertising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rimson Pro Medium" pitchFamily="2" charset="77"/>
              </a:rPr>
              <a:t>Social Media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rimson Pro Medium" pitchFamily="2" charset="77"/>
              </a:rPr>
              <a:t>Weekly E-Newsletter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AAF481-4800-6CF6-9F87-46DB6272D1DA}"/>
              </a:ext>
            </a:extLst>
          </p:cNvPr>
          <p:cNvSpPr txBox="1"/>
          <p:nvPr/>
        </p:nvSpPr>
        <p:spPr>
          <a:xfrm>
            <a:off x="2949872" y="2272319"/>
            <a:ext cx="2837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EDA"/>
                </a:solidFill>
                <a:latin typeface="Avenir Black" panose="02000503020000020003" pitchFamily="2" charset="0"/>
              </a:rPr>
              <a:t>DELIVERABLES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FB8236-44A7-340A-6566-43E63888AE2E}"/>
              </a:ext>
            </a:extLst>
          </p:cNvPr>
          <p:cNvSpPr txBox="1"/>
          <p:nvPr/>
        </p:nvSpPr>
        <p:spPr>
          <a:xfrm>
            <a:off x="3006866" y="2901354"/>
            <a:ext cx="29346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rimson Pro Medium" pitchFamily="2" charset="77"/>
              </a:rPr>
              <a:t>Videos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rimson Pro Medium" pitchFamily="2" charset="77"/>
              </a:rPr>
              <a:t>Photos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rimson Pro Medium" pitchFamily="2" charset="77"/>
              </a:rPr>
              <a:t>Landing Page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442FB88-B044-66AE-F502-62D3744A6410}"/>
              </a:ext>
            </a:extLst>
          </p:cNvPr>
          <p:cNvCxnSpPr>
            <a:cxnSpLocks/>
          </p:cNvCxnSpPr>
          <p:nvPr/>
        </p:nvCxnSpPr>
        <p:spPr>
          <a:xfrm>
            <a:off x="6096000" y="1770782"/>
            <a:ext cx="0" cy="29475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340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web page&#10;&#10;Description automatically generated">
            <a:extLst>
              <a:ext uri="{FF2B5EF4-FFF2-40B4-BE49-F238E27FC236}">
                <a16:creationId xmlns:a16="http://schemas.microsoft.com/office/drawing/2014/main" id="{84307859-1D6F-B57E-4EF7-0BA66CEBB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4" t="41062" r="2687" b="9665"/>
          <a:stretch/>
        </p:blipFill>
        <p:spPr>
          <a:xfrm>
            <a:off x="6185618" y="-304800"/>
            <a:ext cx="5593861" cy="8255001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4" name="Picture 3" descr="A screenshot of a web page&#10;&#10;Description automatically generated">
            <a:extLst>
              <a:ext uri="{FF2B5EF4-FFF2-40B4-BE49-F238E27FC236}">
                <a16:creationId xmlns:a16="http://schemas.microsoft.com/office/drawing/2014/main" id="{7617F4AB-3514-25F2-AD82-A43E72755C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1" t="3341" r="2733" b="58029"/>
          <a:stretch/>
        </p:blipFill>
        <p:spPr>
          <a:xfrm>
            <a:off x="412521" y="1038190"/>
            <a:ext cx="5593861" cy="6445492"/>
          </a:xfrm>
          <a:prstGeom prst="rect">
            <a:avLst/>
          </a:prstGeom>
          <a:ln>
            <a:solidFill>
              <a:srgbClr val="CFCFCE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B5D381-4FF1-8DDD-16E2-B1BC7CD3535A}"/>
              </a:ext>
            </a:extLst>
          </p:cNvPr>
          <p:cNvSpPr txBox="1"/>
          <p:nvPr/>
        </p:nvSpPr>
        <p:spPr>
          <a:xfrm>
            <a:off x="412524" y="391859"/>
            <a:ext cx="2892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Landing Page</a:t>
            </a:r>
            <a:endParaRPr lang="en-US" sz="2800" b="1" dirty="0">
              <a:solidFill>
                <a:schemeClr val="bg1"/>
              </a:solidFill>
              <a:latin typeface="Avenir Heavy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5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B820D2-A0A7-4926-32AA-CDF2D1A4C54B}"/>
              </a:ext>
            </a:extLst>
          </p:cNvPr>
          <p:cNvSpPr txBox="1"/>
          <p:nvPr/>
        </p:nvSpPr>
        <p:spPr>
          <a:xfrm>
            <a:off x="412524" y="391859"/>
            <a:ext cx="49263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Kristin </a:t>
            </a:r>
            <a:r>
              <a:rPr lang="en-US" sz="3600" b="1" dirty="0">
                <a:solidFill>
                  <a:schemeClr val="accent1"/>
                </a:solidFill>
                <a:effectLst/>
                <a:latin typeface="Crimson Pro ExtraBold" pitchFamily="2" charset="0"/>
              </a:rPr>
              <a:t>|</a:t>
            </a:r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venir Heavy" panose="02000503020000020003" pitchFamily="2" charset="0"/>
              </a:rPr>
              <a:t>SIMMONS BANK</a:t>
            </a:r>
          </a:p>
        </p:txBody>
      </p:sp>
      <p:pic>
        <p:nvPicPr>
          <p:cNvPr id="5" name="Picture 4" descr="A person in a red dress&#10;&#10;Description automatically generated">
            <a:extLst>
              <a:ext uri="{FF2B5EF4-FFF2-40B4-BE49-F238E27FC236}">
                <a16:creationId xmlns:a16="http://schemas.microsoft.com/office/drawing/2014/main" id="{472C45A2-A19F-3416-A831-B2297E7CC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24" y="1540606"/>
            <a:ext cx="4460931" cy="53812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3D6D7E-2CF4-7B9C-6A70-F5EC63925BC0}"/>
              </a:ext>
            </a:extLst>
          </p:cNvPr>
          <p:cNvSpPr txBox="1"/>
          <p:nvPr/>
        </p:nvSpPr>
        <p:spPr>
          <a:xfrm>
            <a:off x="512324" y="1120121"/>
            <a:ext cx="2330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FCFCE"/>
                </a:solidFill>
                <a:latin typeface="Crimson Pro ExtraBold" pitchFamily="2" charset="0"/>
              </a:rPr>
              <a:t>Print Ad</a:t>
            </a:r>
            <a:endParaRPr lang="en-US" sz="1600" dirty="0">
              <a:solidFill>
                <a:srgbClr val="CFCFC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36EF7-7262-0989-294F-049CB3BE8795}"/>
              </a:ext>
            </a:extLst>
          </p:cNvPr>
          <p:cNvSpPr txBox="1"/>
          <p:nvPr/>
        </p:nvSpPr>
        <p:spPr>
          <a:xfrm>
            <a:off x="5350448" y="1159348"/>
            <a:ext cx="5098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FCFCE"/>
                </a:solidFill>
                <a:latin typeface="Crimson Pro ExtraBold" pitchFamily="2" charset="0"/>
              </a:rPr>
              <a:t>Digital Ads (rotating GIFs – click to play)</a:t>
            </a:r>
            <a:endParaRPr lang="en-US" sz="1600" dirty="0">
              <a:solidFill>
                <a:srgbClr val="CFCFCE"/>
              </a:solidFill>
            </a:endParaRPr>
          </a:p>
        </p:txBody>
      </p:sp>
      <p:pic>
        <p:nvPicPr>
          <p:cNvPr id="10" name="Picture 9" descr="A blue and white text&#10;&#10;Description automatically generated">
            <a:extLst>
              <a:ext uri="{FF2B5EF4-FFF2-40B4-BE49-F238E27FC236}">
                <a16:creationId xmlns:a16="http://schemas.microsoft.com/office/drawing/2014/main" id="{A23FF004-985C-632F-08A0-B46C8DF5A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653" y="2518649"/>
            <a:ext cx="6184488" cy="764565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12" name="Picture 11" descr="A person in a red jacket&#10;&#10;Description automatically generated">
            <a:extLst>
              <a:ext uri="{FF2B5EF4-FFF2-40B4-BE49-F238E27FC236}">
                <a16:creationId xmlns:a16="http://schemas.microsoft.com/office/drawing/2014/main" id="{860C740D-4F18-58BE-7DFF-9FB08003E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244" y="3670471"/>
            <a:ext cx="3354804" cy="2795670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14" name="Picture 13" descr="A blue and white text&#10;&#10;Description automatically generated">
            <a:extLst>
              <a:ext uri="{FF2B5EF4-FFF2-40B4-BE49-F238E27FC236}">
                <a16:creationId xmlns:a16="http://schemas.microsoft.com/office/drawing/2014/main" id="{E50F7836-5BE8-33F0-89D7-2318A0555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653" y="1593214"/>
            <a:ext cx="4064000" cy="635000"/>
          </a:xfrm>
          <a:prstGeom prst="rect">
            <a:avLst/>
          </a:prstGeom>
          <a:ln>
            <a:solidFill>
              <a:srgbClr val="CFCFCE"/>
            </a:solidFill>
          </a:ln>
        </p:spPr>
      </p:pic>
    </p:spTree>
    <p:extLst>
      <p:ext uri="{BB962C8B-B14F-4D97-AF65-F5344CB8AC3E}">
        <p14:creationId xmlns:p14="http://schemas.microsoft.com/office/powerpoint/2010/main" val="214991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in a chair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6C7A7A37-8344-CDEC-B516-72EA868B3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82"/>
            <a:ext cx="12192000" cy="68587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EC6B193-CC07-E9C8-D067-9F39D00BCDF9}"/>
              </a:ext>
            </a:extLst>
          </p:cNvPr>
          <p:cNvSpPr txBox="1"/>
          <p:nvPr/>
        </p:nvSpPr>
        <p:spPr>
          <a:xfrm>
            <a:off x="439300" y="578688"/>
            <a:ext cx="4638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rimson Pro ExtraBold" pitchFamily="2" charset="0"/>
              </a:rPr>
              <a:t>Video Testimonial – click to play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974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B820D2-A0A7-4926-32AA-CDF2D1A4C54B}"/>
              </a:ext>
            </a:extLst>
          </p:cNvPr>
          <p:cNvSpPr txBox="1"/>
          <p:nvPr/>
        </p:nvSpPr>
        <p:spPr>
          <a:xfrm>
            <a:off x="412524" y="391859"/>
            <a:ext cx="6926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Karen </a:t>
            </a:r>
            <a:r>
              <a:rPr lang="en-US" sz="3600" b="1" dirty="0">
                <a:solidFill>
                  <a:schemeClr val="accent1"/>
                </a:solidFill>
                <a:effectLst/>
                <a:latin typeface="Crimson Pro ExtraBold" pitchFamily="2" charset="0"/>
              </a:rPr>
              <a:t>|</a:t>
            </a:r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venir Heavy" panose="02000503020000020003" pitchFamily="2" charset="0"/>
              </a:rPr>
              <a:t>HUMPHREY’S STREET COFFEE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3D6D7E-2CF4-7B9C-6A70-F5EC63925BC0}"/>
              </a:ext>
            </a:extLst>
          </p:cNvPr>
          <p:cNvSpPr txBox="1"/>
          <p:nvPr/>
        </p:nvSpPr>
        <p:spPr>
          <a:xfrm>
            <a:off x="500299" y="1335429"/>
            <a:ext cx="2330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FCFCE"/>
                </a:solidFill>
                <a:latin typeface="Crimson Pro ExtraBold" pitchFamily="2" charset="0"/>
              </a:rPr>
              <a:t>Print Ad</a:t>
            </a:r>
            <a:endParaRPr lang="en-US" sz="1600" dirty="0">
              <a:solidFill>
                <a:srgbClr val="CFCFC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36EF7-7262-0989-294F-049CB3BE8795}"/>
              </a:ext>
            </a:extLst>
          </p:cNvPr>
          <p:cNvSpPr txBox="1"/>
          <p:nvPr/>
        </p:nvSpPr>
        <p:spPr>
          <a:xfrm>
            <a:off x="5410653" y="1326323"/>
            <a:ext cx="5098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FCFCE"/>
                </a:solidFill>
                <a:latin typeface="Crimson Pro ExtraBold" pitchFamily="2" charset="0"/>
              </a:rPr>
              <a:t>Digital Ads (rotating GIFs – click to play)</a:t>
            </a:r>
            <a:endParaRPr lang="en-US" sz="1600" dirty="0">
              <a:solidFill>
                <a:srgbClr val="CFCFCE"/>
              </a:solidFill>
            </a:endParaRPr>
          </a:p>
        </p:txBody>
      </p:sp>
      <p:pic>
        <p:nvPicPr>
          <p:cNvPr id="6" name="Picture 5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4B00522A-F220-51A5-0239-5790FD008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653" y="1771660"/>
            <a:ext cx="3810000" cy="635000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11" name="Picture 10" descr="A person sitting on a pile of sacks&#10;&#10;Description automatically generated">
            <a:extLst>
              <a:ext uri="{FF2B5EF4-FFF2-40B4-BE49-F238E27FC236}">
                <a16:creationId xmlns:a16="http://schemas.microsoft.com/office/drawing/2014/main" id="{EBD4BD2F-18B9-E094-7E83-9656CE86D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653" y="3582608"/>
            <a:ext cx="3354804" cy="2795670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15" name="Picture 1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8324DBEA-552E-F0DA-56ED-965B1EB26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653" y="2630118"/>
            <a:ext cx="6184485" cy="764565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16" name="Picture 15" descr="A person smiling while holding a mug&#10;&#10;Description automatically generated">
            <a:extLst>
              <a:ext uri="{FF2B5EF4-FFF2-40B4-BE49-F238E27FC236}">
                <a16:creationId xmlns:a16="http://schemas.microsoft.com/office/drawing/2014/main" id="{8C106076-B0E3-C712-5287-560D4CE08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299" y="1745112"/>
            <a:ext cx="4684582" cy="4633166"/>
          </a:xfrm>
          <a:prstGeom prst="rect">
            <a:avLst/>
          </a:prstGeom>
          <a:ln>
            <a:solidFill>
              <a:srgbClr val="CFCFCE"/>
            </a:solidFill>
          </a:ln>
        </p:spPr>
      </p:pic>
    </p:spTree>
    <p:extLst>
      <p:ext uri="{BB962C8B-B14F-4D97-AF65-F5344CB8AC3E}">
        <p14:creationId xmlns:p14="http://schemas.microsoft.com/office/powerpoint/2010/main" val="2960756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up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B2460C00-0E5D-64D5-BFAF-5F0538C6D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953100-ED7C-6449-7052-7E927EE3AC6A}"/>
              </a:ext>
            </a:extLst>
          </p:cNvPr>
          <p:cNvSpPr txBox="1"/>
          <p:nvPr/>
        </p:nvSpPr>
        <p:spPr>
          <a:xfrm>
            <a:off x="464700" y="223088"/>
            <a:ext cx="4638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rimson Pro ExtraBold" pitchFamily="2" charset="0"/>
              </a:rPr>
              <a:t>Video Testimonial – click to play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171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B820D2-A0A7-4926-32AA-CDF2D1A4C54B}"/>
              </a:ext>
            </a:extLst>
          </p:cNvPr>
          <p:cNvSpPr txBox="1"/>
          <p:nvPr/>
        </p:nvSpPr>
        <p:spPr>
          <a:xfrm>
            <a:off x="412524" y="391859"/>
            <a:ext cx="2826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Dennis </a:t>
            </a:r>
            <a:r>
              <a:rPr lang="en-US" sz="3600" b="1" dirty="0">
                <a:solidFill>
                  <a:schemeClr val="accent1"/>
                </a:solidFill>
                <a:effectLst/>
                <a:latin typeface="Crimson Pro ExtraBold" pitchFamily="2" charset="0"/>
              </a:rPr>
              <a:t>|</a:t>
            </a:r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venir Heavy" panose="02000503020000020003" pitchFamily="2" charset="0"/>
              </a:rPr>
              <a:t>BGSF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3D6D7E-2CF4-7B9C-6A70-F5EC63925BC0}"/>
              </a:ext>
            </a:extLst>
          </p:cNvPr>
          <p:cNvSpPr txBox="1"/>
          <p:nvPr/>
        </p:nvSpPr>
        <p:spPr>
          <a:xfrm>
            <a:off x="7110658" y="222583"/>
            <a:ext cx="23302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FCFCE"/>
                </a:solidFill>
                <a:latin typeface="Crimson Pro ExtraBold" pitchFamily="2" charset="0"/>
              </a:rPr>
              <a:t>Print Ad</a:t>
            </a:r>
            <a:endParaRPr lang="en-US" sz="1600" dirty="0">
              <a:solidFill>
                <a:srgbClr val="CFCFC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36EF7-7262-0989-294F-049CB3BE8795}"/>
              </a:ext>
            </a:extLst>
          </p:cNvPr>
          <p:cNvSpPr txBox="1"/>
          <p:nvPr/>
        </p:nvSpPr>
        <p:spPr>
          <a:xfrm>
            <a:off x="693510" y="1233829"/>
            <a:ext cx="50982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FCFCE"/>
                </a:solidFill>
                <a:latin typeface="Crimson Pro ExtraBold" pitchFamily="2" charset="0"/>
              </a:rPr>
              <a:t>Digital Ads (rotating GIFs – click to play)</a:t>
            </a:r>
            <a:endParaRPr lang="en-US" sz="1600" dirty="0">
              <a:solidFill>
                <a:srgbClr val="CFCFC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1D643-06EE-B46E-F7E1-1A80F8D86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658" y="644783"/>
            <a:ext cx="3188022" cy="6213217"/>
          </a:xfrm>
          <a:prstGeom prst="rect">
            <a:avLst/>
          </a:prstGeom>
          <a:solidFill>
            <a:schemeClr val="bg1"/>
          </a:solidFill>
          <a:ln>
            <a:solidFill>
              <a:srgbClr val="CFCFCE"/>
            </a:solidFill>
          </a:ln>
        </p:spPr>
      </p:pic>
      <p:pic>
        <p:nvPicPr>
          <p:cNvPr id="13" name="Picture 12" descr="A person in a suit&#10;&#10;Description automatically generated">
            <a:extLst>
              <a:ext uri="{FF2B5EF4-FFF2-40B4-BE49-F238E27FC236}">
                <a16:creationId xmlns:a16="http://schemas.microsoft.com/office/drawing/2014/main" id="{123D3CB9-CB50-0149-A58E-AA6AEAD69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027" y="3508076"/>
            <a:ext cx="3354804" cy="2795670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18" name="Picture 17" descr="A black and white logo&#10;&#10;Description automatically generated">
            <a:extLst>
              <a:ext uri="{FF2B5EF4-FFF2-40B4-BE49-F238E27FC236}">
                <a16:creationId xmlns:a16="http://schemas.microsoft.com/office/drawing/2014/main" id="{3EA7B4BF-CE6B-81C4-132D-F1421D9F2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10" y="1679166"/>
            <a:ext cx="3810000" cy="635000"/>
          </a:xfrm>
          <a:prstGeom prst="rect">
            <a:avLst/>
          </a:prstGeom>
          <a:ln>
            <a:solidFill>
              <a:srgbClr val="CFCFCE"/>
            </a:solidFill>
          </a:ln>
        </p:spPr>
      </p:pic>
      <p:pic>
        <p:nvPicPr>
          <p:cNvPr id="23" name="Picture 22" descr="A close-up of a logo&#10;&#10;Description automatically generated">
            <a:extLst>
              <a:ext uri="{FF2B5EF4-FFF2-40B4-BE49-F238E27FC236}">
                <a16:creationId xmlns:a16="http://schemas.microsoft.com/office/drawing/2014/main" id="{E65D6C85-F272-BE14-5A5D-E40B80623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27" y="2564777"/>
            <a:ext cx="5478690" cy="677310"/>
          </a:xfrm>
          <a:prstGeom prst="rect">
            <a:avLst/>
          </a:prstGeom>
          <a:ln>
            <a:solidFill>
              <a:srgbClr val="CFCFCE"/>
            </a:solidFill>
          </a:ln>
        </p:spPr>
      </p:pic>
    </p:spTree>
    <p:extLst>
      <p:ext uri="{BB962C8B-B14F-4D97-AF65-F5344CB8AC3E}">
        <p14:creationId xmlns:p14="http://schemas.microsoft.com/office/powerpoint/2010/main" val="3950077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standing together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E37FA39E-D587-75A2-D61D-1E169D1C4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060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80B7E2-308D-9280-8469-A12D3C4E1C93}"/>
              </a:ext>
            </a:extLst>
          </p:cNvPr>
          <p:cNvSpPr txBox="1"/>
          <p:nvPr/>
        </p:nvSpPr>
        <p:spPr>
          <a:xfrm>
            <a:off x="464700" y="223088"/>
            <a:ext cx="4638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rimson Pro ExtraBold" pitchFamily="2" charset="0"/>
              </a:rPr>
              <a:t>Video Testimonial – click to play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0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a pile of sacks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E3D2463-F185-A9D3-F5A1-11D29995C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14" y="1483175"/>
            <a:ext cx="4373206" cy="2112818"/>
          </a:xfrm>
          <a:prstGeom prst="rect">
            <a:avLst/>
          </a:prstGeom>
        </p:spPr>
      </p:pic>
      <p:pic>
        <p:nvPicPr>
          <p:cNvPr id="9" name="Picture 8" descr="A person smiling and sitting on a chair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71FBA45-636C-AC98-38FB-96C1947546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9" t="2477"/>
          <a:stretch/>
        </p:blipFill>
        <p:spPr>
          <a:xfrm>
            <a:off x="5017822" y="825836"/>
            <a:ext cx="3474557" cy="304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screenshot of a video chat&#10;&#10;Description automatically generated">
            <a:hlinkClick r:id="rId6"/>
            <a:extLst>
              <a:ext uri="{FF2B5EF4-FFF2-40B4-BE49-F238E27FC236}">
                <a16:creationId xmlns:a16="http://schemas.microsoft.com/office/drawing/2014/main" id="{54803391-7000-8842-EEF0-255973794D8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805" b="3097"/>
          <a:stretch/>
        </p:blipFill>
        <p:spPr>
          <a:xfrm>
            <a:off x="4978520" y="4056163"/>
            <a:ext cx="5516738" cy="2512105"/>
          </a:xfrm>
          <a:prstGeom prst="rect">
            <a:avLst/>
          </a:prstGeom>
        </p:spPr>
      </p:pic>
      <p:pic>
        <p:nvPicPr>
          <p:cNvPr id="17" name="Picture 16" descr="A person sitting at a table&#10;&#10;Description automatically generated">
            <a:hlinkClick r:id="rId8"/>
            <a:extLst>
              <a:ext uri="{FF2B5EF4-FFF2-40B4-BE49-F238E27FC236}">
                <a16:creationId xmlns:a16="http://schemas.microsoft.com/office/drawing/2014/main" id="{734563B2-BC60-5241-1F8E-F92FE07723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014" y="3751434"/>
            <a:ext cx="4380177" cy="2816834"/>
          </a:xfrm>
          <a:prstGeom prst="rect">
            <a:avLst/>
          </a:prstGeom>
        </p:spPr>
      </p:pic>
      <p:pic>
        <p:nvPicPr>
          <p:cNvPr id="28" name="Picture 27" descr="A person sitting in front of a plant&#10;&#10;Description automatically generated">
            <a:hlinkClick r:id="rId10"/>
            <a:extLst>
              <a:ext uri="{FF2B5EF4-FFF2-40B4-BE49-F238E27FC236}">
                <a16:creationId xmlns:a16="http://schemas.microsoft.com/office/drawing/2014/main" id="{1C16CEB1-1BB9-08AC-E6A3-9853EA63C6F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3225"/>
          <a:stretch/>
        </p:blipFill>
        <p:spPr>
          <a:xfrm>
            <a:off x="8718010" y="243242"/>
            <a:ext cx="2707946" cy="364930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23F4B29-E101-0EE0-A112-4C2A6A2D465D}"/>
              </a:ext>
            </a:extLst>
          </p:cNvPr>
          <p:cNvSpPr txBox="1"/>
          <p:nvPr/>
        </p:nvSpPr>
        <p:spPr>
          <a:xfrm>
            <a:off x="412014" y="9384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venir Heavy" panose="02000503020000020003" pitchFamily="2" charset="0"/>
              </a:rPr>
              <a:t>CLICK IMAGE TO VIEW POST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042D44-A57C-0873-DDFA-F098C1D03ABB}"/>
              </a:ext>
            </a:extLst>
          </p:cNvPr>
          <p:cNvSpPr txBox="1"/>
          <p:nvPr/>
        </p:nvSpPr>
        <p:spPr>
          <a:xfrm>
            <a:off x="412524" y="391859"/>
            <a:ext cx="4458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Social Media Content</a:t>
            </a:r>
            <a:endParaRPr lang="en-US" sz="2800" b="1" dirty="0">
              <a:solidFill>
                <a:schemeClr val="bg1"/>
              </a:solidFill>
              <a:latin typeface="Avenir Heavy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306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F2050FE-1649-AAB5-90AA-D408F84EF3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76" t="23198" r="-829" b="63147"/>
          <a:stretch/>
        </p:blipFill>
        <p:spPr>
          <a:xfrm>
            <a:off x="606667" y="1433559"/>
            <a:ext cx="5169748" cy="5589737"/>
          </a:xfrm>
          <a:prstGeom prst="rect">
            <a:avLst/>
          </a:prstGeom>
          <a:solidFill>
            <a:srgbClr val="ECECF0"/>
          </a:solidFill>
        </p:spPr>
      </p:pic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704C99B8-7791-81BC-B89B-81C08BA0B6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77" t="18106" r="2374" b="71381"/>
          <a:stretch/>
        </p:blipFill>
        <p:spPr>
          <a:xfrm>
            <a:off x="5998897" y="972470"/>
            <a:ext cx="5337870" cy="60508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0CF520-A226-F6CC-FB3B-1B2BAE739541}"/>
              </a:ext>
            </a:extLst>
          </p:cNvPr>
          <p:cNvSpPr txBox="1"/>
          <p:nvPr/>
        </p:nvSpPr>
        <p:spPr>
          <a:xfrm>
            <a:off x="412014" y="938416"/>
            <a:ext cx="46461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venir Heavy" panose="02000503020000020003" pitchFamily="2" charset="0"/>
              </a:rPr>
              <a:t>CLICK IMAGE TO VIEW NEWSLETTER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9B8A5-BEBA-2A1F-50D8-B7E45DAADFD9}"/>
              </a:ext>
            </a:extLst>
          </p:cNvPr>
          <p:cNvSpPr txBox="1"/>
          <p:nvPr/>
        </p:nvSpPr>
        <p:spPr>
          <a:xfrm>
            <a:off x="412524" y="391859"/>
            <a:ext cx="4496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rimson Pro ExtraBold" pitchFamily="2" charset="0"/>
              </a:rPr>
              <a:t>E-Newsletter Feature</a:t>
            </a:r>
          </a:p>
        </p:txBody>
      </p:sp>
    </p:spTree>
    <p:extLst>
      <p:ext uri="{BB962C8B-B14F-4D97-AF65-F5344CB8AC3E}">
        <p14:creationId xmlns:p14="http://schemas.microsoft.com/office/powerpoint/2010/main" val="3444569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FB93BE-6F51-C25C-2D35-54928560FC06}"/>
              </a:ext>
            </a:extLst>
          </p:cNvPr>
          <p:cNvSpPr txBox="1"/>
          <p:nvPr/>
        </p:nvSpPr>
        <p:spPr>
          <a:xfrm>
            <a:off x="412523" y="945591"/>
            <a:ext cx="10062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venir Heavy" panose="02000503020000020003" pitchFamily="2" charset="0"/>
              </a:rPr>
              <a:t>CLICK IMAGE TO VIEW VIDEO. VIEW </a:t>
            </a:r>
            <a:r>
              <a:rPr lang="en-US" b="1" i="1" dirty="0">
                <a:solidFill>
                  <a:schemeClr val="bg1">
                    <a:lumMod val="95000"/>
                  </a:schemeClr>
                </a:solidFill>
                <a:latin typeface="Avenir Heavy" panose="02000503020000020003" pitchFamily="2" charset="0"/>
              </a:rPr>
              <a:t>CHAMBER EFFECT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venir Heavy" panose="02000503020000020003" pitchFamily="2" charset="0"/>
              </a:rPr>
              <a:t>YOUTUBE PLAYLIST </a:t>
            </a:r>
            <a:r>
              <a:rPr lang="en-US" b="1" dirty="0">
                <a:solidFill>
                  <a:schemeClr val="accent1"/>
                </a:solidFill>
                <a:latin typeface="Avenir Heavy" panose="02000503020000020003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b="1" dirty="0">
                <a:solidFill>
                  <a:schemeClr val="accent1"/>
                </a:solidFill>
                <a:latin typeface="Avenir Heavy" panose="02000503020000020003" pitchFamily="2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Avenir Heavy" panose="02000503020000020003" pitchFamily="2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B36576-52B7-8EFE-AF9A-168010D71637}"/>
              </a:ext>
            </a:extLst>
          </p:cNvPr>
          <p:cNvGrpSpPr/>
          <p:nvPr/>
        </p:nvGrpSpPr>
        <p:grpSpPr>
          <a:xfrm>
            <a:off x="-78264" y="2296110"/>
            <a:ext cx="12348531" cy="2265779"/>
            <a:chOff x="-1369702" y="2612859"/>
            <a:chExt cx="11435453" cy="2098242"/>
          </a:xfrm>
        </p:grpSpPr>
        <p:pic>
          <p:nvPicPr>
            <p:cNvPr id="8" name="Picture 7" descr="A person sitting in a chair&#10;&#10;Description automatically generated">
              <a:hlinkClick r:id="rId3"/>
              <a:extLst>
                <a:ext uri="{FF2B5EF4-FFF2-40B4-BE49-F238E27FC236}">
                  <a16:creationId xmlns:a16="http://schemas.microsoft.com/office/drawing/2014/main" id="{70C35EB5-3404-DB97-BB95-D3B3B4D59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5971" y="2612860"/>
              <a:ext cx="3729780" cy="2098241"/>
            </a:xfrm>
            <a:prstGeom prst="rect">
              <a:avLst/>
            </a:prstGeom>
            <a:ln>
              <a:solidFill>
                <a:srgbClr val="CFCFCE"/>
              </a:solidFill>
            </a:ln>
          </p:spPr>
        </p:pic>
        <p:pic>
          <p:nvPicPr>
            <p:cNvPr id="14" name="Picture 13" descr="A person sitting on a patio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17259CC1-219A-DF89-2AF2-70CD7B2B6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369702" y="2612859"/>
              <a:ext cx="3729779" cy="2098240"/>
            </a:xfrm>
            <a:prstGeom prst="rect">
              <a:avLst/>
            </a:prstGeom>
            <a:ln>
              <a:solidFill>
                <a:srgbClr val="CFCFCE"/>
              </a:solidFill>
            </a:ln>
          </p:spPr>
        </p:pic>
        <p:pic>
          <p:nvPicPr>
            <p:cNvPr id="19" name="Picture 18" descr="A person standing in a field&#10;&#10;Description automatically generated">
              <a:hlinkClick r:id="rId7"/>
              <a:extLst>
                <a:ext uri="{FF2B5EF4-FFF2-40B4-BE49-F238E27FC236}">
                  <a16:creationId xmlns:a16="http://schemas.microsoft.com/office/drawing/2014/main" id="{FF5CDE77-9C68-8506-3688-98B5B7EBE7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83135" y="2612860"/>
              <a:ext cx="3729777" cy="2098239"/>
            </a:xfrm>
            <a:prstGeom prst="rect">
              <a:avLst/>
            </a:prstGeom>
            <a:ln>
              <a:solidFill>
                <a:srgbClr val="CFCFCE"/>
              </a:solidFill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5E5A248-324E-12BC-AA07-1370C7BF0706}"/>
              </a:ext>
            </a:extLst>
          </p:cNvPr>
          <p:cNvSpPr txBox="1"/>
          <p:nvPr/>
        </p:nvSpPr>
        <p:spPr>
          <a:xfrm>
            <a:off x="412524" y="391859"/>
            <a:ext cx="6261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/>
                <a:latin typeface="Crimson Pro ExtraBold" pitchFamily="2" charset="0"/>
              </a:rPr>
              <a:t>Additional Video Testimonials</a:t>
            </a:r>
            <a:endParaRPr lang="en-US" sz="2800" b="1" dirty="0">
              <a:solidFill>
                <a:schemeClr val="bg1"/>
              </a:solidFill>
              <a:latin typeface="Avenir Heavy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341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ACC Brand 2024">
      <a:dk1>
        <a:srgbClr val="222836"/>
      </a:dk1>
      <a:lt1>
        <a:srgbClr val="FFFFFF"/>
      </a:lt1>
      <a:dk2>
        <a:srgbClr val="004F87"/>
      </a:dk2>
      <a:lt2>
        <a:srgbClr val="A6A7A7"/>
      </a:lt2>
      <a:accent1>
        <a:srgbClr val="007ED9"/>
      </a:accent1>
      <a:accent2>
        <a:srgbClr val="DE372C"/>
      </a:accent2>
      <a:accent3>
        <a:srgbClr val="00905B"/>
      </a:accent3>
      <a:accent4>
        <a:srgbClr val="FFC500"/>
      </a:accent4>
      <a:accent5>
        <a:srgbClr val="5F3FAA"/>
      </a:accent5>
      <a:accent6>
        <a:srgbClr val="FB6100"/>
      </a:accent6>
      <a:hlink>
        <a:srgbClr val="007ED9"/>
      </a:hlink>
      <a:folHlink>
        <a:srgbClr val="007ED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2411</TotalTime>
  <Words>119</Words>
  <Application>Microsoft Macintosh PowerPoint</Application>
  <PresentationFormat>Widescreen</PresentationFormat>
  <Paragraphs>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 Light</vt:lpstr>
      <vt:lpstr>Avenir Black</vt:lpstr>
      <vt:lpstr>Arial</vt:lpstr>
      <vt:lpstr>Crimson Pro Medium</vt:lpstr>
      <vt:lpstr>Crimson Pro ExtraBold</vt:lpstr>
      <vt:lpstr>Avenir</vt:lpstr>
      <vt:lpstr>Crimson Pro SemiBold</vt:lpstr>
      <vt:lpstr>Calibri</vt:lpstr>
      <vt:lpstr>Avenir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Nate Hutcheson</dc:creator>
  <cp:lastModifiedBy>Sara Zakhary</cp:lastModifiedBy>
  <cp:revision>44</cp:revision>
  <dcterms:created xsi:type="dcterms:W3CDTF">2023-03-10T21:10:12Z</dcterms:created>
  <dcterms:modified xsi:type="dcterms:W3CDTF">2024-08-16T16:09:16Z</dcterms:modified>
</cp:coreProperties>
</file>